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sldIdLst>
    <p:sldId id="1370" r:id="rId2"/>
    <p:sldId id="1469" r:id="rId3"/>
    <p:sldId id="1470" r:id="rId4"/>
    <p:sldId id="1471" r:id="rId5"/>
    <p:sldId id="1454" r:id="rId6"/>
    <p:sldId id="1488" r:id="rId7"/>
    <p:sldId id="1491" r:id="rId8"/>
    <p:sldId id="1492" r:id="rId9"/>
    <p:sldId id="1493" r:id="rId10"/>
    <p:sldId id="1494" r:id="rId11"/>
    <p:sldId id="1495" r:id="rId12"/>
    <p:sldId id="1496" r:id="rId13"/>
    <p:sldId id="1500" r:id="rId14"/>
    <p:sldId id="1497" r:id="rId15"/>
    <p:sldId id="1509" r:id="rId16"/>
    <p:sldId id="1508" r:id="rId17"/>
    <p:sldId id="1498" r:id="rId18"/>
    <p:sldId id="1501" r:id="rId19"/>
    <p:sldId id="1502" r:id="rId20"/>
    <p:sldId id="1503" r:id="rId21"/>
    <p:sldId id="1504" r:id="rId22"/>
    <p:sldId id="1505" r:id="rId23"/>
    <p:sldId id="1506" r:id="rId24"/>
    <p:sldId id="1466" r:id="rId25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D828B6"/>
    <a:srgbClr val="0000FF"/>
    <a:srgbClr val="006633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</a:t>
            </a:r>
            <a:r>
              <a:rPr lang="en-US" altLang="en-US" sz="1600" dirty="0" smtClean="0">
                <a:latin typeface="Arial" pitchFamily="34" charset="0"/>
              </a:rPr>
              <a:t>UMBC and </a:t>
            </a:r>
            <a:r>
              <a:rPr lang="en-US" altLang="en-US" sz="1600" dirty="0">
                <a:latin typeface="Arial" pitchFamily="34" charset="0"/>
              </a:rPr>
              <a:t>Dr. Katherine </a:t>
            </a:r>
            <a:r>
              <a:rPr lang="en-US" altLang="en-US" sz="1600" dirty="0" smtClean="0">
                <a:latin typeface="Arial" pitchFamily="34" charset="0"/>
              </a:rPr>
              <a:t>Gibson</a:t>
            </a:r>
            <a:r>
              <a:rPr lang="en-US" altLang="en-US" sz="1600" baseline="0" dirty="0" smtClean="0">
                <a:latin typeface="Arial" pitchFamily="34" charset="0"/>
              </a:rPr>
              <a:t> </a:t>
            </a:r>
            <a:r>
              <a:rPr lang="en-US" altLang="en-US" sz="1600" dirty="0" smtClean="0">
                <a:latin typeface="Arial" pitchFamily="34" charset="0"/>
              </a:rPr>
              <a:t>unless </a:t>
            </a:r>
            <a:r>
              <a:rPr lang="en-US" altLang="en-US" sz="1600" dirty="0">
                <a:latin typeface="Arial" pitchFamily="34" charset="0"/>
              </a:rPr>
              <a:t>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Malware </a:t>
            </a:r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</a:t>
            </a:r>
            <a:r>
              <a:rPr lang="en-US" dirty="0"/>
              <a:t>Dynamic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debugger to control any and all aspects of </a:t>
            </a:r>
            <a:br>
              <a:rPr lang="en-US" dirty="0" smtClean="0"/>
            </a:br>
            <a:r>
              <a:rPr lang="en-US" dirty="0" smtClean="0"/>
              <a:t>the malware as it is being executed</a:t>
            </a:r>
          </a:p>
          <a:p>
            <a:pPr lvl="1"/>
            <a:r>
              <a:rPr lang="en-US" dirty="0" smtClean="0"/>
              <a:t>Registers, stack, memory, and code</a:t>
            </a:r>
          </a:p>
          <a:p>
            <a:endParaRPr lang="en-US" dirty="0" smtClean="0"/>
          </a:p>
          <a:p>
            <a:r>
              <a:rPr lang="en-US" dirty="0" smtClean="0"/>
              <a:t>In the demo, we saw this used to “trick” the malware into accepting any </a:t>
            </a:r>
            <a:r>
              <a:rPr lang="en-US" i="1" dirty="0" smtClean="0"/>
              <a:t>incorrect</a:t>
            </a:r>
            <a:r>
              <a:rPr lang="en-US" dirty="0" smtClean="0"/>
              <a:t> password as correct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3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Malware Analysis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Packers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2"/>
            <a:ext cx="11195051" cy="4604544"/>
          </a:xfrm>
        </p:spPr>
        <p:txBody>
          <a:bodyPr/>
          <a:lstStyle/>
          <a:p>
            <a:r>
              <a:rPr lang="en-US" dirty="0" smtClean="0"/>
              <a:t>Goal is to obfuscate information about the malware</a:t>
            </a:r>
          </a:p>
          <a:p>
            <a:pPr lvl="1"/>
            <a:r>
              <a:rPr lang="en-US" dirty="0" smtClean="0"/>
              <a:t>Code, strings, and sometime imports</a:t>
            </a:r>
          </a:p>
          <a:p>
            <a:pPr lvl="1"/>
            <a:r>
              <a:rPr lang="en-US" dirty="0" smtClean="0"/>
              <a:t>Makes the malware more difficult to analyze</a:t>
            </a:r>
          </a:p>
          <a:p>
            <a:pPr lvl="3"/>
            <a:endParaRPr lang="en-US" dirty="0"/>
          </a:p>
          <a:p>
            <a:r>
              <a:rPr lang="en-US" dirty="0" smtClean="0"/>
              <a:t>Does this by compressing and/or encrypting the malware</a:t>
            </a:r>
          </a:p>
          <a:p>
            <a:pPr lvl="1"/>
            <a:r>
              <a:rPr lang="en-US" dirty="0" smtClean="0"/>
              <a:t>Simpler for the attackers than directly implementing </a:t>
            </a:r>
            <a:br>
              <a:rPr lang="en-US" dirty="0" smtClean="0"/>
            </a:br>
            <a:r>
              <a:rPr lang="en-US" dirty="0" smtClean="0"/>
              <a:t>protection within the code itself</a:t>
            </a:r>
          </a:p>
          <a:p>
            <a:pPr lvl="3"/>
            <a:endParaRPr lang="en-US" dirty="0"/>
          </a:p>
          <a:p>
            <a:r>
              <a:rPr lang="en-US" dirty="0" smtClean="0"/>
              <a:t>Decrease chance of detection and increase amount of time/effort required for effective analysis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https://securingtomorrow.mcafee.com/business/malware-packers-use-tricks-avoid-analysis-detection/</a:t>
            </a:r>
          </a:p>
        </p:txBody>
      </p:sp>
    </p:spTree>
    <p:extLst>
      <p:ext uri="{BB962C8B-B14F-4D97-AF65-F5344CB8AC3E}">
        <p14:creationId xmlns:p14="http://schemas.microsoft.com/office/powerpoint/2010/main" val="21125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Packer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20" y="1371600"/>
            <a:ext cx="9570009" cy="4830763"/>
          </a:xfrm>
        </p:spPr>
      </p:pic>
      <p:sp>
        <p:nvSpPr>
          <p:cNvPr id="5" name="Rectangle 4"/>
          <p:cNvSpPr/>
          <p:nvPr/>
        </p:nvSpPr>
        <p:spPr bwMode="auto">
          <a:xfrm>
            <a:off x="3408680" y="1676400"/>
            <a:ext cx="3352800" cy="4343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761479" y="1676400"/>
            <a:ext cx="4002049" cy="4343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https://securingtomorrow.mcafee.com/business/malware-packers-use-tricks-avoid-analysis-detection/</a:t>
            </a:r>
          </a:p>
        </p:txBody>
      </p:sp>
    </p:spTree>
    <p:extLst>
      <p:ext uri="{BB962C8B-B14F-4D97-AF65-F5344CB8AC3E}">
        <p14:creationId xmlns:p14="http://schemas.microsoft.com/office/powerpoint/2010/main" val="416847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Sandboxing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technology for malware detection</a:t>
            </a:r>
          </a:p>
          <a:p>
            <a:pPr lvl="1"/>
            <a:r>
              <a:rPr lang="en-US" dirty="0" smtClean="0"/>
              <a:t>Sandbox attempts to analyze the malware automatically</a:t>
            </a:r>
          </a:p>
          <a:p>
            <a:endParaRPr lang="en-US" dirty="0"/>
          </a:p>
          <a:p>
            <a:r>
              <a:rPr lang="en-US" dirty="0" smtClean="0"/>
              <a:t>Place malware into a closed, controlled environment</a:t>
            </a:r>
          </a:p>
          <a:p>
            <a:pPr lvl="1"/>
            <a:r>
              <a:rPr lang="en-US" dirty="0" smtClean="0"/>
              <a:t>Simpler setup; less complex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Reasons for using sandbox</a:t>
            </a:r>
          </a:p>
          <a:p>
            <a:pPr lvl="1"/>
            <a:r>
              <a:rPr lang="en-US" dirty="0" smtClean="0"/>
              <a:t>Can’t cause any lasting damage</a:t>
            </a:r>
          </a:p>
          <a:p>
            <a:pPr lvl="1"/>
            <a:r>
              <a:rPr lang="en-US" dirty="0" smtClean="0"/>
              <a:t>Easier to analyze 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https://www.apriorit.com/dev-blog/545-sandbox-evading-malware</a:t>
            </a:r>
          </a:p>
        </p:txBody>
      </p:sp>
    </p:spTree>
    <p:extLst>
      <p:ext uri="{BB962C8B-B14F-4D97-AF65-F5344CB8AC3E}">
        <p14:creationId xmlns:p14="http://schemas.microsoft.com/office/powerpoint/2010/main" val="247299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Sandbox Evading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can attempt to recognize if it’s in a sandbox</a:t>
            </a:r>
          </a:p>
          <a:p>
            <a:pPr lvl="1"/>
            <a:r>
              <a:rPr lang="en-US" dirty="0" smtClean="0"/>
              <a:t>Won’t do anything malicious if it realizes this is the case</a:t>
            </a:r>
          </a:p>
          <a:p>
            <a:pPr lvl="1"/>
            <a:endParaRPr lang="en-US" dirty="0"/>
          </a:p>
          <a:p>
            <a:r>
              <a:rPr lang="en-US" dirty="0" smtClean="0"/>
              <a:t>Some techniques include:</a:t>
            </a:r>
          </a:p>
          <a:p>
            <a:pPr lvl="1"/>
            <a:r>
              <a:rPr lang="en-US" dirty="0" smtClean="0"/>
              <a:t>Not running unless certain </a:t>
            </a:r>
            <a:r>
              <a:rPr lang="en-US" dirty="0" err="1" smtClean="0"/>
              <a:t>dll</a:t>
            </a:r>
            <a:r>
              <a:rPr lang="en-US" dirty="0" smtClean="0"/>
              <a:t> files are available </a:t>
            </a:r>
            <a:br>
              <a:rPr lang="en-US" dirty="0" smtClean="0"/>
            </a:br>
            <a:r>
              <a:rPr lang="en-US" dirty="0" smtClean="0"/>
              <a:t>(many of which are not included in the sandbox)</a:t>
            </a:r>
          </a:p>
          <a:p>
            <a:pPr lvl="1"/>
            <a:r>
              <a:rPr lang="en-US" dirty="0" smtClean="0"/>
              <a:t>Running at a specific date/time</a:t>
            </a:r>
          </a:p>
          <a:p>
            <a:pPr lvl="1"/>
            <a:r>
              <a:rPr lang="en-US" dirty="0" smtClean="0"/>
              <a:t>Requiring user interaction (sandbox is automated)</a:t>
            </a:r>
          </a:p>
          <a:p>
            <a:pPr lvl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115824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Information taken from </a:t>
            </a:r>
            <a:r>
              <a:rPr lang="en-US" altLang="en-US" dirty="0">
                <a:latin typeface="Arial" pitchFamily="34" charset="0"/>
              </a:rPr>
              <a:t>https://www.apriorit.com/dev-blog/545-sandbox-evading-malware</a:t>
            </a:r>
          </a:p>
        </p:txBody>
      </p:sp>
    </p:spTree>
    <p:extLst>
      <p:ext uri="{BB962C8B-B14F-4D97-AF65-F5344CB8AC3E}">
        <p14:creationId xmlns:p14="http://schemas.microsoft.com/office/powerpoint/2010/main" val="370886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Signatures vs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aspects of malware that can be analyzed </a:t>
            </a:r>
          </a:p>
          <a:p>
            <a:pPr lvl="2"/>
            <a:endParaRPr lang="en-US" dirty="0"/>
          </a:p>
          <a:p>
            <a:r>
              <a:rPr lang="en-US" dirty="0" smtClean="0"/>
              <a:t>Signature</a:t>
            </a:r>
          </a:p>
          <a:p>
            <a:pPr lvl="1"/>
            <a:r>
              <a:rPr lang="en-US" dirty="0" smtClean="0"/>
              <a:t>Aspects of the malware that show up “at rest”</a:t>
            </a:r>
          </a:p>
          <a:p>
            <a:pPr lvl="1"/>
            <a:r>
              <a:rPr lang="en-US" dirty="0" smtClean="0"/>
              <a:t>Strings and byte sequences</a:t>
            </a:r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Actions the malware takes when run</a:t>
            </a:r>
          </a:p>
          <a:p>
            <a:pPr lvl="1"/>
            <a:r>
              <a:rPr lang="en-US" dirty="0" smtClean="0"/>
              <a:t>API functions called,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Info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midterm is closed everything:</a:t>
            </a:r>
          </a:p>
          <a:p>
            <a:pPr lvl="1"/>
            <a:r>
              <a:rPr lang="en-US" dirty="0" smtClean="0"/>
              <a:t>No books</a:t>
            </a:r>
          </a:p>
          <a:p>
            <a:pPr lvl="1"/>
            <a:r>
              <a:rPr lang="en-US" dirty="0" smtClean="0"/>
              <a:t>No notes</a:t>
            </a:r>
          </a:p>
          <a:p>
            <a:pPr lvl="1"/>
            <a:r>
              <a:rPr lang="en-US" dirty="0"/>
              <a:t>No cheat </a:t>
            </a:r>
            <a:r>
              <a:rPr lang="en-US" dirty="0" smtClean="0"/>
              <a:t>sheets</a:t>
            </a:r>
          </a:p>
          <a:p>
            <a:pPr lvl="1"/>
            <a:r>
              <a:rPr lang="en-US" dirty="0" smtClean="0"/>
              <a:t>No laptops</a:t>
            </a:r>
          </a:p>
          <a:p>
            <a:pPr lvl="1"/>
            <a:r>
              <a:rPr lang="en-US" dirty="0" smtClean="0"/>
              <a:t>No calculators</a:t>
            </a:r>
          </a:p>
          <a:p>
            <a:pPr lvl="1"/>
            <a:r>
              <a:rPr lang="en-US" dirty="0" smtClean="0"/>
              <a:t>No phones</a:t>
            </a:r>
          </a:p>
        </p:txBody>
      </p:sp>
    </p:spTree>
    <p:extLst>
      <p:ext uri="{BB962C8B-B14F-4D97-AF65-F5344CB8AC3E}">
        <p14:creationId xmlns:p14="http://schemas.microsoft.com/office/powerpoint/2010/main" val="24164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your bag under your desk/chair</a:t>
            </a:r>
          </a:p>
          <a:p>
            <a:pPr lvl="1"/>
            <a:r>
              <a:rPr lang="en-US" dirty="0" smtClean="0"/>
              <a:t>NOT on the seat next to you</a:t>
            </a:r>
          </a:p>
          <a:p>
            <a:r>
              <a:rPr lang="en-US" dirty="0" smtClean="0"/>
              <a:t>You may have on your desk:</a:t>
            </a:r>
          </a:p>
          <a:p>
            <a:pPr lvl="1"/>
            <a:r>
              <a:rPr lang="en-US" dirty="0" smtClean="0"/>
              <a:t>Pencils, erasers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use a pencil, not a pen</a:t>
            </a:r>
          </a:p>
          <a:p>
            <a:pPr lvl="1"/>
            <a:r>
              <a:rPr lang="en-US" dirty="0" smtClean="0"/>
              <a:t>Water bottle</a:t>
            </a:r>
          </a:p>
          <a:p>
            <a:pPr lvl="1"/>
            <a:r>
              <a:rPr lang="en-US" b="1" u="sng" dirty="0"/>
              <a:t>UMBC </a:t>
            </a:r>
            <a:r>
              <a:rPr lang="en-US" b="1" u="sng" dirty="0" smtClean="0"/>
              <a:t>ID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b="1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2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571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Live demo of malware analysis</a:t>
            </a:r>
          </a:p>
          <a:p>
            <a:endParaRPr lang="en-US" smtClean="0"/>
          </a:p>
          <a:p>
            <a:r>
              <a:rPr lang="en-US" smtClean="0"/>
              <a:t>Types of malware</a:t>
            </a:r>
          </a:p>
          <a:p>
            <a:endParaRPr lang="en-US" smtClean="0"/>
          </a:p>
          <a:p>
            <a:r>
              <a:rPr lang="en-US" smtClean="0"/>
              <a:t>Well-known malware families</a:t>
            </a:r>
          </a:p>
          <a:p>
            <a:pPr lvl="1"/>
            <a:r>
              <a:rPr lang="en-US" smtClean="0"/>
              <a:t>Gratuitous examples of 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TA or instructor may ask you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move </a:t>
            </a:r>
            <a:r>
              <a:rPr lang="en-US" dirty="0"/>
              <a:t>at any time during the test</a:t>
            </a:r>
          </a:p>
          <a:p>
            <a:pPr lvl="1"/>
            <a:r>
              <a:rPr lang="en-US" dirty="0"/>
              <a:t>This doesn’t mean we think you’re cheating</a:t>
            </a:r>
          </a:p>
          <a:p>
            <a:pPr lvl="4"/>
            <a:endParaRPr lang="en-US" b="1" dirty="0" smtClean="0"/>
          </a:p>
          <a:p>
            <a:r>
              <a:rPr lang="en-US" dirty="0" smtClean="0"/>
              <a:t>That being said, </a:t>
            </a:r>
            <a:r>
              <a:rPr lang="en-US" b="1" dirty="0" smtClean="0">
                <a:solidFill>
                  <a:srgbClr val="FF0000"/>
                </a:solidFill>
              </a:rPr>
              <a:t>DO NOT CHEAT!!!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Cheating will be dealt with severely and immediately</a:t>
            </a:r>
          </a:p>
          <a:p>
            <a:pPr lvl="1"/>
            <a:r>
              <a:rPr lang="en-US" dirty="0" smtClean="0"/>
              <a:t>There will be no retakes or partial credits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True/False</a:t>
            </a:r>
          </a:p>
          <a:p>
            <a:r>
              <a:rPr lang="en-US" dirty="0" smtClean="0"/>
              <a:t>Short answer</a:t>
            </a:r>
          </a:p>
          <a:p>
            <a:pPr lvl="1"/>
            <a:r>
              <a:rPr lang="en-US" dirty="0" smtClean="0"/>
              <a:t>Similar difficulty to questions on homeworks/labs</a:t>
            </a:r>
            <a:endParaRPr lang="en-US" dirty="0"/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on stack overflow attacks, medium-light on malware</a:t>
            </a:r>
          </a:p>
          <a:p>
            <a:endParaRPr lang="en-US" dirty="0"/>
          </a:p>
          <a:p>
            <a:r>
              <a:rPr lang="en-US" dirty="0" smtClean="0"/>
              <a:t>Very little you should need to memorize by rote</a:t>
            </a:r>
          </a:p>
          <a:p>
            <a:pPr lvl="1"/>
            <a:r>
              <a:rPr lang="en-US" dirty="0" smtClean="0"/>
              <a:t>Not going to ask about many specific pieces of malware</a:t>
            </a:r>
          </a:p>
          <a:p>
            <a:pPr lvl="1"/>
            <a:r>
              <a:rPr lang="en-US" dirty="0" smtClean="0"/>
              <a:t>Very few acronyms will be used</a:t>
            </a:r>
          </a:p>
          <a:p>
            <a:endParaRPr lang="en-US" dirty="0"/>
          </a:p>
          <a:p>
            <a:r>
              <a:rPr lang="en-US" dirty="0" smtClean="0"/>
              <a:t>Exam is designed to test actual knowledge and understanding</a:t>
            </a:r>
          </a:p>
          <a:p>
            <a:pPr lvl="1"/>
            <a:r>
              <a:rPr lang="en-US" dirty="0" smtClean="0"/>
              <a:t>If you didn’t complete Lab 1, talk to someone who did </a:t>
            </a:r>
            <a:br>
              <a:rPr lang="en-US" dirty="0" smtClean="0"/>
            </a:br>
            <a:r>
              <a:rPr lang="en-US" dirty="0" smtClean="0"/>
              <a:t>(or come to office hours)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first get the exam...</a:t>
            </a:r>
          </a:p>
          <a:p>
            <a:endParaRPr lang="en-US" dirty="0" smtClean="0"/>
          </a:p>
          <a:p>
            <a:r>
              <a:rPr lang="en-US" dirty="0" smtClean="0"/>
              <a:t>Write down your name</a:t>
            </a:r>
          </a:p>
          <a:p>
            <a:pPr lvl="1"/>
            <a:r>
              <a:rPr lang="en-US" dirty="0" smtClean="0"/>
              <a:t>Make sure your name is </a:t>
            </a:r>
            <a:r>
              <a:rPr lang="en-US" b="1" i="1" u="sng" dirty="0" smtClean="0"/>
              <a:t>legible</a:t>
            </a:r>
            <a:r>
              <a:rPr lang="en-US" dirty="0" smtClean="0"/>
              <a:t> and on the line</a:t>
            </a:r>
          </a:p>
          <a:p>
            <a:r>
              <a:rPr lang="en-US" dirty="0" smtClean="0"/>
              <a:t>Circle your </a:t>
            </a:r>
            <a:r>
              <a:rPr lang="en-US" smtClean="0"/>
              <a:t>section number</a:t>
            </a:r>
            <a:endParaRPr lang="en-US" dirty="0" smtClean="0"/>
          </a:p>
          <a:p>
            <a:r>
              <a:rPr lang="en-US" dirty="0" smtClean="0"/>
              <a:t>Read the Academic Integrity agreement</a:t>
            </a:r>
          </a:p>
          <a:p>
            <a:pPr lvl="1"/>
            <a:r>
              <a:rPr lang="en-US" dirty="0" smtClean="0"/>
              <a:t>Sign your name underneath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4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2 and 3 have been combined into one assignment – coming out next Wednesday, will have two weeks to complete</a:t>
            </a:r>
          </a:p>
          <a:p>
            <a:endParaRPr lang="en-US" dirty="0"/>
          </a:p>
          <a:p>
            <a:r>
              <a:rPr lang="en-US" dirty="0" smtClean="0"/>
              <a:t>Lab 2 coming out later today</a:t>
            </a:r>
          </a:p>
          <a:p>
            <a:endParaRPr lang="en-US" dirty="0"/>
          </a:p>
          <a:p>
            <a:r>
              <a:rPr lang="en-US" dirty="0" smtClean="0"/>
              <a:t>Midterm 1 is happening next class</a:t>
            </a:r>
          </a:p>
        </p:txBody>
      </p:sp>
    </p:spTree>
    <p:extLst>
      <p:ext uri="{BB962C8B-B14F-4D97-AF65-F5344CB8AC3E}">
        <p14:creationId xmlns:p14="http://schemas.microsoft.com/office/powerpoint/2010/main" val="39899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1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analysis</a:t>
            </a:r>
            <a:endParaRPr lang="en-US" dirty="0"/>
          </a:p>
          <a:p>
            <a:pPr lvl="1"/>
            <a:r>
              <a:rPr lang="en-US" sz="2800" dirty="0" smtClean="0"/>
              <a:t>Basic/advanced</a:t>
            </a:r>
          </a:p>
          <a:p>
            <a:pPr lvl="1"/>
            <a:r>
              <a:rPr lang="en-US" sz="2800" dirty="0" smtClean="0"/>
              <a:t>Static/dynamic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Packing</a:t>
            </a:r>
          </a:p>
          <a:p>
            <a:r>
              <a:rPr lang="en-US" dirty="0"/>
              <a:t>Sandboxes</a:t>
            </a:r>
          </a:p>
          <a:p>
            <a:r>
              <a:rPr lang="en-US" dirty="0"/>
              <a:t>Malware </a:t>
            </a:r>
            <a:r>
              <a:rPr lang="en-US" dirty="0" smtClean="0"/>
              <a:t>signatures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Exam review and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633453"/>
              </p:ext>
            </p:extLst>
          </p:nvPr>
        </p:nvGraphicFramePr>
        <p:xfrm>
          <a:off x="386082" y="304799"/>
          <a:ext cx="11195050" cy="601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718"/>
                <a:gridCol w="4497707"/>
                <a:gridCol w="4492625"/>
              </a:tblGrid>
              <a:tr h="71164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Static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Dynamic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5407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Basic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54079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Advanced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5880" y="10668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Looking at details of the malware when it is “at rest”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091046" y="10668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Running the malware and observing changes/output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90166" y="36957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Closely examining the malware’s code in detail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085332" y="3695700"/>
            <a:ext cx="4573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Running the malware and using a debugger to control details of its execution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95880" y="242512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ex</a:t>
            </a:r>
            <a:r>
              <a:rPr lang="en-US" sz="2800" dirty="0" smtClean="0"/>
              <a:t>: </a:t>
            </a:r>
            <a:r>
              <a:rPr lang="en-US" sz="2800" dirty="0" err="1" smtClean="0"/>
              <a:t>virusTotal</a:t>
            </a:r>
            <a:r>
              <a:rPr lang="en-US" sz="2800" dirty="0" smtClean="0"/>
              <a:t>, strings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091046" y="242512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ex</a:t>
            </a:r>
            <a:r>
              <a:rPr lang="en-US" sz="2800" dirty="0"/>
              <a:t>: </a:t>
            </a:r>
            <a:r>
              <a:rPr lang="en-US" sz="2800" dirty="0" err="1" smtClean="0"/>
              <a:t>regShot</a:t>
            </a:r>
            <a:r>
              <a:rPr lang="en-US" sz="2800" dirty="0" smtClean="0"/>
              <a:t>, </a:t>
            </a:r>
            <a:r>
              <a:rPr lang="en-US" sz="2800" dirty="0" err="1" smtClean="0"/>
              <a:t>DebugView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166" y="5257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ex</a:t>
            </a:r>
            <a:r>
              <a:rPr lang="en-US" sz="2800" dirty="0"/>
              <a:t>: </a:t>
            </a:r>
            <a:r>
              <a:rPr lang="en-US" sz="2800" dirty="0" smtClean="0"/>
              <a:t>IDA Pro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5332" y="5257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ex</a:t>
            </a:r>
            <a:r>
              <a:rPr lang="en-US" sz="2800" dirty="0"/>
              <a:t>: </a:t>
            </a:r>
            <a:r>
              <a:rPr lang="en-US" sz="2800" dirty="0" err="1" smtClean="0"/>
              <a:t>ollyDbg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29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Examining the malware while it is “at rest”</a:t>
            </a:r>
          </a:p>
          <a:p>
            <a:endParaRPr lang="en-US" dirty="0"/>
          </a:p>
          <a:p>
            <a:r>
              <a:rPr lang="en-US" dirty="0" smtClean="0"/>
              <a:t>Plain-text strings within the code</a:t>
            </a:r>
          </a:p>
          <a:p>
            <a:r>
              <a:rPr lang="en-US" dirty="0" smtClean="0"/>
              <a:t>Hashes (MD5, SHA-1, </a:t>
            </a:r>
            <a:r>
              <a:rPr lang="en-US" dirty="0" err="1" smtClean="0"/>
              <a:t>imphash</a:t>
            </a:r>
            <a:r>
              <a:rPr lang="en-US" dirty="0" smtClean="0"/>
              <a:t>, fuzzy)</a:t>
            </a:r>
          </a:p>
          <a:p>
            <a:r>
              <a:rPr lang="en-US" dirty="0" smtClean="0"/>
              <a:t>Functions used (Windows API, etc.)</a:t>
            </a:r>
          </a:p>
          <a:p>
            <a:r>
              <a:rPr lang="en-US" dirty="0" smtClean="0"/>
              <a:t>General information (malware type and family)</a:t>
            </a:r>
          </a:p>
          <a:p>
            <a:r>
              <a:rPr lang="en-US" dirty="0" smtClean="0"/>
              <a:t>Other known instances of the malware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4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Dynamic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Observing the output and/or changes when the malware is run</a:t>
            </a:r>
          </a:p>
          <a:p>
            <a:pPr lvl="1"/>
            <a:r>
              <a:rPr lang="en-US" dirty="0" smtClean="0"/>
              <a:t>But not interfering or interacting with the malware</a:t>
            </a:r>
          </a:p>
          <a:p>
            <a:endParaRPr lang="en-US" dirty="0" smtClean="0"/>
          </a:p>
          <a:p>
            <a:r>
              <a:rPr lang="en-US" dirty="0" smtClean="0"/>
              <a:t>Debug/error messages the malware outputs</a:t>
            </a:r>
          </a:p>
          <a:p>
            <a:r>
              <a:rPr lang="en-US" dirty="0" smtClean="0"/>
              <a:t>Changes to the registry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</a:t>
            </a:r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Examining the malware’s code (assembly) in detail</a:t>
            </a:r>
          </a:p>
          <a:p>
            <a:endParaRPr lang="en-US" dirty="0"/>
          </a:p>
          <a:p>
            <a:r>
              <a:rPr lang="en-US" dirty="0" smtClean="0"/>
              <a:t>Disassemblers organize the code into subroutines, and allow the analyst to more easily trace their way through the code</a:t>
            </a:r>
          </a:p>
          <a:p>
            <a:pPr lvl="1"/>
            <a:r>
              <a:rPr lang="en-US" dirty="0" smtClean="0"/>
              <a:t>Much, much easier than reading the raw assembly</a:t>
            </a:r>
          </a:p>
          <a:p>
            <a:pPr lvl="2"/>
            <a:endParaRPr lang="en-US" dirty="0"/>
          </a:p>
          <a:p>
            <a:r>
              <a:rPr lang="en-US" dirty="0" smtClean="0"/>
              <a:t>This information is normally used to inform what actions the analyst takes in the debugger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7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57874</TotalTime>
  <Words>676</Words>
  <Application>Microsoft Office PowerPoint</Application>
  <PresentationFormat>Widescreen</PresentationFormat>
  <Paragraphs>154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MS PGothic</vt:lpstr>
      <vt:lpstr>MS PGothic</vt:lpstr>
      <vt:lpstr>Arial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Malware Analysis</vt:lpstr>
      <vt:lpstr>PowerPoint Presentation</vt:lpstr>
      <vt:lpstr>Basic Static Analysis</vt:lpstr>
      <vt:lpstr>Basic Dynamic Analysis</vt:lpstr>
      <vt:lpstr>Advanced Static Analysis</vt:lpstr>
      <vt:lpstr>Advanced Dynamic Analysis</vt:lpstr>
      <vt:lpstr>More Malware Analysis Info</vt:lpstr>
      <vt:lpstr>Malware Packers</vt:lpstr>
      <vt:lpstr>Malware Packer Example</vt:lpstr>
      <vt:lpstr>Sandboxing</vt:lpstr>
      <vt:lpstr>Sandbox Evading</vt:lpstr>
      <vt:lpstr>Malware Signatures vs Behavior</vt:lpstr>
      <vt:lpstr>Midterm Info and Review</vt:lpstr>
      <vt:lpstr>Exam Rules</vt:lpstr>
      <vt:lpstr>Exam Rules</vt:lpstr>
      <vt:lpstr>Exam Rules</vt:lpstr>
      <vt:lpstr>Exam Format</vt:lpstr>
      <vt:lpstr>Exam Content</vt:lpstr>
      <vt:lpstr>Exam Advice</vt:lpstr>
      <vt:lpstr>Announcements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828</cp:revision>
  <cp:lastPrinted>2009-04-22T19:24:48Z</cp:lastPrinted>
  <dcterms:created xsi:type="dcterms:W3CDTF">2013-08-18T19:22:46Z</dcterms:created>
  <dcterms:modified xsi:type="dcterms:W3CDTF">2018-10-04T23:56:10Z</dcterms:modified>
</cp:coreProperties>
</file>